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Play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jkIG3DSZz/QHBt872XTXpnkDGn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lay-bold.fntdata"/><Relationship Id="rId16" Type="http://schemas.openxmlformats.org/officeDocument/2006/relationships/font" Target="fonts/Pl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Relationship Id="rId4" Type="http://schemas.openxmlformats.org/officeDocument/2006/relationships/image" Target="../media/image22.jpg"/><Relationship Id="rId5" Type="http://schemas.openxmlformats.org/officeDocument/2006/relationships/image" Target="../media/image2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293338"/>
            <a:ext cx="9144000" cy="32745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Play"/>
              <a:buNone/>
            </a:pPr>
            <a:r>
              <a:rPr lang="pt-PT" sz="7200"/>
              <a:t>COATING – FORD DAT</a:t>
            </a:r>
            <a:endParaRPr sz="7200"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5514052"/>
            <a:ext cx="9144000" cy="6519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pt-PT"/>
              <a:t>Carlos Dias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"/>
          <p:cNvSpPr txBox="1"/>
          <p:nvPr>
            <p:ph type="title"/>
          </p:nvPr>
        </p:nvSpPr>
        <p:spPr>
          <a:xfrm>
            <a:off x="838200" y="365125"/>
            <a:ext cx="1022168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5. </a:t>
            </a:r>
            <a:r>
              <a:rPr b="0" lang="pt-PT" sz="3600"/>
              <a:t>Manutenção dos aplicadores</a:t>
            </a:r>
            <a:endParaRPr sz="3600"/>
          </a:p>
        </p:txBody>
      </p:sp>
      <p:sp>
        <p:nvSpPr>
          <p:cNvPr id="159" name="Google Shape;159;p10"/>
          <p:cNvSpPr txBox="1"/>
          <p:nvPr>
            <p:ph idx="1" type="body"/>
          </p:nvPr>
        </p:nvSpPr>
        <p:spPr>
          <a:xfrm>
            <a:off x="838200" y="3090858"/>
            <a:ext cx="5257800" cy="20250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lang="pt-PT" sz="1800"/>
              <a:t>Durante o Workshop destinado ao processo de coating no Ford Dat, foi definido reduzir o tempo de mudança de aplicadores para 3 meses.</a:t>
            </a:r>
            <a:endParaRPr sz="18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PT" sz="1800"/>
              <a:t>Na imagem seguinte, podemos ver os vários componentes constituintes de um aplicador SC-350. Na tabela, sublinhado a amarelo, vemos os componentes trocados durante a manutenção.</a:t>
            </a:r>
            <a:endParaRPr b="0" sz="1800"/>
          </a:p>
        </p:txBody>
      </p:sp>
      <p:pic>
        <p:nvPicPr>
          <p:cNvPr descr="A table with text and numbers&#10;&#10;AI-generated content may be incorrect." id="160" name="Google Shape;16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90089" y="1583191"/>
            <a:ext cx="4162425" cy="50403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 of a pipe with text and labels&#10;&#10;AI-generated content may be incorrect." id="161" name="Google Shape;16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3989" y="1583192"/>
            <a:ext cx="1816100" cy="4817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>
            <p:ph type="title"/>
          </p:nvPr>
        </p:nvSpPr>
        <p:spPr>
          <a:xfrm>
            <a:off x="838200" y="365125"/>
            <a:ext cx="71882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6.</a:t>
            </a:r>
            <a:r>
              <a:rPr lang="pt-PT" sz="3600"/>
              <a:t> </a:t>
            </a:r>
            <a:r>
              <a:rPr b="0" lang="pt-PT" sz="3600"/>
              <a:t>Troca da nozzle diária/semanal</a:t>
            </a:r>
            <a:endParaRPr sz="3600"/>
          </a:p>
        </p:txBody>
      </p:sp>
      <p:sp>
        <p:nvSpPr>
          <p:cNvPr id="167" name="Google Shape;167;p11"/>
          <p:cNvSpPr txBox="1"/>
          <p:nvPr>
            <p:ph idx="1" type="body"/>
          </p:nvPr>
        </p:nvSpPr>
        <p:spPr>
          <a:xfrm>
            <a:off x="838200" y="1681625"/>
            <a:ext cx="10728158" cy="8181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0" lang="pt-PT" sz="1800"/>
              <a:t>A troca da nozzle está a ser feita todos os dias durante a semana, às 10H, como definido no Workshop. Esta tarefa tem como razão a diminuição de defeitos e intervenções na mesma. Eis as instruções encontradas na M1 para as máquinas de coating</a:t>
            </a:r>
            <a:r>
              <a:rPr lang="pt-PT" sz="1800"/>
              <a:t>:</a:t>
            </a:r>
            <a:endParaRPr/>
          </a:p>
          <a:p>
            <a:pPr indent="-2286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t/>
            </a:r>
            <a:endParaRPr b="0" sz="1800"/>
          </a:p>
          <a:p>
            <a:pPr indent="-2286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None/>
            </a:pPr>
            <a:r>
              <a:t/>
            </a:r>
            <a:endParaRPr b="0" sz="1800"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b="0" sz="1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  <p:pic>
        <p:nvPicPr>
          <p:cNvPr id="168" name="Google Shape;168;p11"/>
          <p:cNvPicPr preferRelativeResize="0"/>
          <p:nvPr/>
        </p:nvPicPr>
        <p:blipFill rotWithShape="1">
          <a:blip r:embed="rId3">
            <a:alphaModFix/>
          </a:blip>
          <a:srcRect b="78033" l="817" r="23903" t="16254"/>
          <a:stretch/>
        </p:blipFill>
        <p:spPr>
          <a:xfrm>
            <a:off x="1376664" y="6277604"/>
            <a:ext cx="9000000" cy="28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1"/>
          <p:cNvSpPr txBox="1"/>
          <p:nvPr/>
        </p:nvSpPr>
        <p:spPr>
          <a:xfrm>
            <a:off x="838200" y="2678252"/>
            <a:ext cx="7812156" cy="3293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"/>
              <a:buAutoNum type="arabicPeriod"/>
            </a:pPr>
            <a:r>
              <a:rPr lang="pt-PT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Parar a máquina e entrar no Edit mode. Clicar na opção limpar nozzle.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"/>
              <a:buAutoNum type="arabicPeriod"/>
            </a:pPr>
            <a:r>
              <a:rPr lang="pt-PT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Abrir a porta verificar qual o valor da escala para, no final do processo, voltar a colocar o mesmo valor. Desapertar a mesma até ficar com o início da rosca visível.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"/>
              <a:buAutoNum type="arabicPeriod"/>
            </a:pPr>
            <a:r>
              <a:rPr lang="pt-PT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Retirar a nozzle fora e efetuar a limpeza. Retirar vestígios de coating seco (manchas amareladas na furação da nozzle).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"/>
              <a:buAutoNum type="arabicPeriod"/>
            </a:pPr>
            <a:r>
              <a:rPr lang="pt-PT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Verificar com o calibre (passa, não passa) para verificar se a furação da nozzle está conforme. Se tiver com abertura em demasia, a nozzle deve ser deitada fora e colocada uma nova.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"/>
              <a:buAutoNum type="arabicPeriod"/>
            </a:pPr>
            <a:r>
              <a:rPr lang="pt-PT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Após a limpeza estar concluída, colocar um o-ring e montar a nozzle no aplicador. Colocar a escala no valor inicial e efetuar alguns flow control para verificar se o valor de fluid pressure fica dentro dos parâmetros Min=10 psi Max=20 psi. Ajustar a escala consoante seja necessário aumentar ou diminuir a pressão.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5366" y="2314896"/>
            <a:ext cx="1551218" cy="1899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95367" y="4202301"/>
            <a:ext cx="1551218" cy="2075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16187" y="3133080"/>
            <a:ext cx="1779178" cy="2383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lay"/>
              <a:buNone/>
            </a:pPr>
            <a:r>
              <a:rPr lang="pt-PT" sz="4800"/>
              <a:t>Tópicos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1045028" y="2364378"/>
            <a:ext cx="9941319" cy="3124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Melhorias na Linha 06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Elaboração de um programa de testes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Alterações aos planos de manutenção preventiva do coating</a:t>
            </a:r>
            <a:endParaRPr sz="2400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Instruções de paragens longas/fim-de-semana/férias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Manutenção dos aplicadores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</a:pPr>
            <a:r>
              <a:rPr lang="pt-PT" sz="2400"/>
              <a:t>Troca da nozzle diária/semanal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1043631" y="809898"/>
            <a:ext cx="9942716" cy="6809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1.</a:t>
            </a:r>
            <a:r>
              <a:rPr lang="pt-PT" sz="3600"/>
              <a:t> Melhorias na Linha 06</a:t>
            </a:r>
            <a:endParaRPr/>
          </a:p>
        </p:txBody>
      </p:sp>
      <p:pic>
        <p:nvPicPr>
          <p:cNvPr descr="A close-up of a gauge&#10;&#10;AI-generated content may be incorrect." id="97" name="Google Shape;9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4603166" y="2681492"/>
            <a:ext cx="3219848" cy="24148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chine with two large cylinders&#10;&#10;AI-generated content may be incorrect." id="98" name="Google Shape;9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8412697" y="2659234"/>
            <a:ext cx="3219852" cy="241488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/>
          <p:nvPr/>
        </p:nvSpPr>
        <p:spPr>
          <a:xfrm>
            <a:off x="1549900" y="5544275"/>
            <a:ext cx="171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PT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Copos de resíduos</a:t>
            </a:r>
            <a:endParaRPr/>
          </a:p>
        </p:txBody>
      </p:sp>
      <p:sp>
        <p:nvSpPr>
          <p:cNvPr id="100" name="Google Shape;100;p3"/>
          <p:cNvSpPr txBox="1"/>
          <p:nvPr/>
        </p:nvSpPr>
        <p:spPr>
          <a:xfrm>
            <a:off x="4403337" y="5544263"/>
            <a:ext cx="3619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Pressão dos baldes alterada para ≈ 30 psi</a:t>
            </a:r>
            <a:endParaRPr/>
          </a:p>
        </p:txBody>
      </p:sp>
      <p:sp>
        <p:nvSpPr>
          <p:cNvPr id="101" name="Google Shape;101;p3"/>
          <p:cNvSpPr txBox="1"/>
          <p:nvPr/>
        </p:nvSpPr>
        <p:spPr>
          <a:xfrm>
            <a:off x="8212949" y="5544279"/>
            <a:ext cx="361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Divisão dos baldes por máquina de coating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cup wrapped in plastic&#10;&#10;AI-generated content may be incorrect." id="102" name="Google Shape;10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00470" y="2246820"/>
            <a:ext cx="2414888" cy="321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1043630" y="873940"/>
            <a:ext cx="6977245" cy="10357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2.</a:t>
            </a:r>
            <a:r>
              <a:rPr lang="pt-PT" sz="3600"/>
              <a:t> Elaboração de um novo programa de testes</a:t>
            </a:r>
            <a:endParaRPr/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1159257" y="2391231"/>
            <a:ext cx="6861618" cy="36771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PT" sz="1800" u="sng"/>
              <a:t>Programa de testes COAT-014:</a:t>
            </a:r>
            <a:r>
              <a:rPr lang="pt-PT" sz="1800"/>
              <a:t> Cada sequência é executada com tools diferentes, tendo em conta a abertura e o fecho da dispensação, bem como o alinhamento do mesmo</a:t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PT" sz="1800" u="sng"/>
              <a:t>Programa de testes COAT-015:</a:t>
            </a:r>
            <a:r>
              <a:rPr lang="pt-PT" sz="1800"/>
              <a:t> À sequência do que acontece na COAT-014, é feito o teste de abertura e fecho do aplicador e o seu alinhamento, numa área da placa de cobre</a:t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 u="sng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PT" sz="1800" u="sng"/>
              <a:t>Programa de testes COAT-016:</a:t>
            </a:r>
            <a:r>
              <a:rPr lang="pt-PT" sz="1800"/>
              <a:t> Neste caso, como só é usado uma tool, é feito todo o teste com o mesmo, na mesma sequência dos restantes aplicadores.</a:t>
            </a:r>
            <a:endParaRPr sz="1800" u="sng"/>
          </a:p>
        </p:txBody>
      </p:sp>
      <p:pic>
        <p:nvPicPr>
          <p:cNvPr descr="A copper plate with blue lines&#10;&#10;AI-generated content may be incorrect."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0877" y="120678"/>
            <a:ext cx="4128437" cy="33558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pper plate with blue and red squares&#10;&#10;AI-generated content may be incorrect." id="110" name="Google Shape;11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0875" y="3476531"/>
            <a:ext cx="4129640" cy="3237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3.</a:t>
            </a:r>
            <a:r>
              <a:rPr lang="pt-PT" sz="3600"/>
              <a:t> Alterações aos planos de manutenção preventiva do coating</a:t>
            </a:r>
            <a:endParaRPr sz="3600"/>
          </a:p>
        </p:txBody>
      </p:sp>
      <p:sp>
        <p:nvSpPr>
          <p:cNvPr id="116" name="Google Shape;116;p5"/>
          <p:cNvSpPr txBox="1"/>
          <p:nvPr>
            <p:ph idx="1" type="body"/>
          </p:nvPr>
        </p:nvSpPr>
        <p:spPr>
          <a:xfrm>
            <a:off x="1541986" y="2594113"/>
            <a:ext cx="7164694" cy="2206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pt-PT" sz="1800"/>
              <a:t>3.1. </a:t>
            </a:r>
            <a:r>
              <a:rPr b="0" lang="pt-PT" sz="1800" u="sng"/>
              <a:t>M1 – Caracterizações e limpeza da nozzle: </a:t>
            </a:r>
            <a:r>
              <a:rPr b="0" lang="pt-PT" sz="1800"/>
              <a:t>Com a atualização para as linhas de Ford Dat, a M1 destina-se a caracterizações e limpezas de nozzle (Ford Dat)</a:t>
            </a:r>
            <a:r>
              <a:rPr lang="pt-PT" sz="1800"/>
              <a:t>, n</a:t>
            </a:r>
            <a:r>
              <a:rPr b="0" lang="pt-PT" sz="1800"/>
              <a:t>as máquinas de coating.</a:t>
            </a:r>
            <a:endParaRPr sz="1800"/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3749" y="3977906"/>
            <a:ext cx="2680666" cy="25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6354" y="3977906"/>
            <a:ext cx="1779178" cy="2383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3.</a:t>
            </a:r>
            <a:r>
              <a:rPr lang="pt-PT" sz="3600"/>
              <a:t> Alterações aos planos de manutenção preventiva do coating</a:t>
            </a:r>
            <a:endParaRPr sz="3600"/>
          </a:p>
        </p:txBody>
      </p:sp>
      <p:sp>
        <p:nvSpPr>
          <p:cNvPr id="124" name="Google Shape;124;p6"/>
          <p:cNvSpPr txBox="1"/>
          <p:nvPr>
            <p:ph idx="1" type="body"/>
          </p:nvPr>
        </p:nvSpPr>
        <p:spPr>
          <a:xfrm>
            <a:off x="1551925" y="2629245"/>
            <a:ext cx="7164694" cy="3418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pt-PT" sz="1800"/>
              <a:t>3.2. </a:t>
            </a:r>
            <a:r>
              <a:rPr b="0" lang="pt-PT" sz="1800" u="sng"/>
              <a:t>M2 – Limpezas e verificações:</a:t>
            </a:r>
            <a:r>
              <a:rPr b="0" lang="pt-PT" sz="1800"/>
              <a:t> Consiste em limpezas e verificações gerais, verificação dos sensores, l</a:t>
            </a:r>
            <a:r>
              <a:rPr lang="pt-PT" sz="1800"/>
              <a:t>impeza do balde dos resíduos, dos baldes de material na zona traseira da máquina, da mangueira e do copo de purga, verificação dos componentes pneumáticos, verificação e limpeza das correntes do conveyor, limpeza e lubrificação das guias lineares e limpeza do filtro de coating.</a:t>
            </a:r>
            <a:endParaRPr sz="1800" u="sng"/>
          </a:p>
        </p:txBody>
      </p:sp>
      <p:pic>
        <p:nvPicPr>
          <p:cNvPr id="125" name="Google Shape;12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2633" y="4552394"/>
            <a:ext cx="3464689" cy="2032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3249" y="2490737"/>
            <a:ext cx="2024073" cy="18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88411" y="4571370"/>
            <a:ext cx="1728670" cy="2013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34617" y="4924798"/>
            <a:ext cx="3050480" cy="1287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3.</a:t>
            </a:r>
            <a:r>
              <a:rPr lang="pt-PT" sz="3600"/>
              <a:t> Alterações aos planos de manutenção preventiva do coating</a:t>
            </a:r>
            <a:endParaRPr sz="3600"/>
          </a:p>
        </p:txBody>
      </p:sp>
      <p:sp>
        <p:nvSpPr>
          <p:cNvPr id="134" name="Google Shape;134;p7"/>
          <p:cNvSpPr txBox="1"/>
          <p:nvPr>
            <p:ph idx="1" type="body"/>
          </p:nvPr>
        </p:nvSpPr>
        <p:spPr>
          <a:xfrm>
            <a:off x="1551925" y="2629245"/>
            <a:ext cx="7164694" cy="3418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pt-PT" sz="1800"/>
              <a:t>3.3. </a:t>
            </a:r>
            <a:r>
              <a:rPr b="0" lang="pt-PT" sz="1800" u="sng"/>
              <a:t>M3 – Verificações e calibrações:</a:t>
            </a:r>
            <a:r>
              <a:rPr b="0" lang="pt-PT" sz="1800"/>
              <a:t> Substituição e verificação do alinhamento dos aplicadores e uso do </a:t>
            </a:r>
            <a:r>
              <a:rPr b="0" i="1" lang="pt-PT" sz="1800"/>
              <a:t>call factor</a:t>
            </a:r>
            <a:r>
              <a:rPr i="1" lang="pt-PT" sz="1800"/>
              <a:t>,</a:t>
            </a:r>
            <a:r>
              <a:rPr b="0" lang="pt-PT" sz="1800"/>
              <a:t> </a:t>
            </a:r>
            <a:r>
              <a:rPr lang="pt-PT" sz="1800"/>
              <a:t>verificar o estado dos amortecedores das portas.</a:t>
            </a:r>
            <a:endParaRPr sz="1800" u="sng"/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86324" y="4645906"/>
            <a:ext cx="3310192" cy="1667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1925" y="5128306"/>
            <a:ext cx="3961394" cy="702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16619" y="2182795"/>
            <a:ext cx="2579897" cy="1915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type="title"/>
          </p:nvPr>
        </p:nvSpPr>
        <p:spPr>
          <a:xfrm>
            <a:off x="1043631" y="809898"/>
            <a:ext cx="9942716" cy="1554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3.</a:t>
            </a:r>
            <a:r>
              <a:rPr lang="pt-PT" sz="3600"/>
              <a:t> Alterações aos planos de manutenção preventiva do coating</a:t>
            </a:r>
            <a:endParaRPr sz="3600"/>
          </a:p>
        </p:txBody>
      </p:sp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1551925" y="2629245"/>
            <a:ext cx="7164694" cy="3418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b="1" lang="pt-PT" sz="1800"/>
              <a:t>3.4. </a:t>
            </a:r>
            <a:r>
              <a:rPr b="0" lang="pt-PT" sz="1800" u="sng"/>
              <a:t>M4 – Substituição de filtros, mangueiras e limpeza do extrator:</a:t>
            </a:r>
            <a:r>
              <a:rPr b="0" lang="pt-PT" sz="1800"/>
              <a:t> Substituição dos filtros de coating, substituição dos filtros do aspirador, substituição das mangueiras no interior da máquina (Ford Dat) e limpeza do</a:t>
            </a:r>
            <a:r>
              <a:rPr lang="pt-PT" sz="1800"/>
              <a:t>s</a:t>
            </a:r>
            <a:r>
              <a:rPr b="0" lang="pt-PT" sz="1800"/>
              <a:t> extratores da linha.</a:t>
            </a:r>
            <a:endParaRPr sz="1800" u="sng"/>
          </a:p>
        </p:txBody>
      </p:sp>
      <p:pic>
        <p:nvPicPr>
          <p:cNvPr id="144" name="Google Shape;14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67020" y="2629245"/>
            <a:ext cx="1322852" cy="235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6218" y="3930986"/>
            <a:ext cx="2327611" cy="2524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51925" y="4257535"/>
            <a:ext cx="2530236" cy="2197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/>
          <p:nvPr>
            <p:ph type="title"/>
          </p:nvPr>
        </p:nvSpPr>
        <p:spPr>
          <a:xfrm>
            <a:off x="1045025" y="256425"/>
            <a:ext cx="104976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b="1" lang="pt-PT" sz="3600"/>
              <a:t>4. </a:t>
            </a:r>
            <a:r>
              <a:rPr b="0" lang="pt-PT" sz="3600"/>
              <a:t>Instruções de paragens</a:t>
            </a:r>
            <a:r>
              <a:rPr lang="pt-PT" sz="3600"/>
              <a:t> </a:t>
            </a:r>
            <a:r>
              <a:rPr b="0" lang="pt-PT" sz="3600"/>
              <a:t>longas / fim-de-semana /férias</a:t>
            </a:r>
            <a:endParaRPr sz="3600"/>
          </a:p>
        </p:txBody>
      </p:sp>
      <p:sp>
        <p:nvSpPr>
          <p:cNvPr id="152" name="Google Shape;152;p9"/>
          <p:cNvSpPr txBox="1"/>
          <p:nvPr>
            <p:ph idx="1" type="body"/>
          </p:nvPr>
        </p:nvSpPr>
        <p:spPr>
          <a:xfrm>
            <a:off x="797725" y="1930600"/>
            <a:ext cx="5718000" cy="46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pt-PT" sz="1600"/>
              <a:t>Para paragens superiores a 1 minuto e inferiores a 8h:</a:t>
            </a:r>
            <a:endParaRPr/>
          </a:p>
          <a:p>
            <a:pPr indent="-514350" lvl="0" marL="51435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 sz="1400"/>
              <a:t>Pressionar o botão </a:t>
            </a:r>
            <a:r>
              <a:rPr i="1" lang="pt-PT" sz="1400"/>
              <a:t>Stop</a:t>
            </a:r>
            <a:r>
              <a:rPr lang="pt-PT" sz="1400"/>
              <a:t> de paragem e, de seguida, </a:t>
            </a:r>
            <a:r>
              <a:rPr i="1" lang="pt-PT" sz="1400"/>
              <a:t>Begin Idle*</a:t>
            </a:r>
            <a:r>
              <a:rPr lang="pt-PT" sz="1400"/>
              <a:t>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pt-PT" sz="1600"/>
              <a:t>Para paragens superiores a 8h:</a:t>
            </a:r>
            <a:endParaRPr/>
          </a:p>
          <a:p>
            <a:pPr indent="-514350" lvl="0" marL="51435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 sz="1400"/>
              <a:t>Pressionar o botão </a:t>
            </a:r>
            <a:r>
              <a:rPr i="1" lang="pt-PT" sz="1400"/>
              <a:t>Stop</a:t>
            </a:r>
            <a:r>
              <a:rPr lang="pt-PT" sz="1400"/>
              <a:t> de paragem.</a:t>
            </a:r>
            <a:endParaRPr/>
          </a:p>
          <a:p>
            <a:pPr indent="-514350" lvl="0" marL="51435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 sz="1400"/>
              <a:t>Verificar o nível de xileno nos copos. Abrir a porta e abastecer (caso seja necessário).</a:t>
            </a:r>
            <a:endParaRPr/>
          </a:p>
          <a:p>
            <a:pPr indent="-514350" lvl="0" marL="51435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 sz="1400"/>
              <a:t>Fechar a porta e pressionar novamente </a:t>
            </a:r>
            <a:r>
              <a:rPr i="1" lang="pt-PT" sz="1400"/>
              <a:t>Begin Idle*.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i="1" sz="1400"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pt-PT" sz="1400"/>
              <a:t>*Certificar que a ponta dos aplicadores fica mergulhada em xileno.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b="1" sz="1600"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153" name="Google Shape;153;p9"/>
          <p:cNvSpPr txBox="1"/>
          <p:nvPr/>
        </p:nvSpPr>
        <p:spPr>
          <a:xfrm>
            <a:off x="6814175" y="1811025"/>
            <a:ext cx="5151300" cy="31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pt-PT" sz="1600">
                <a:solidFill>
                  <a:schemeClr val="dk1"/>
                </a:solidFill>
              </a:rPr>
              <a:t>Instrução de </a:t>
            </a:r>
            <a:r>
              <a:rPr b="1" i="1" lang="pt-PT" sz="1600">
                <a:solidFill>
                  <a:schemeClr val="dk1"/>
                </a:solidFill>
              </a:rPr>
              <a:t>Shutdown </a:t>
            </a:r>
            <a:r>
              <a:rPr b="1" lang="pt-PT" sz="1600">
                <a:solidFill>
                  <a:schemeClr val="dk1"/>
                </a:solidFill>
              </a:rPr>
              <a:t>das máquinas de coating: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>
                <a:solidFill>
                  <a:schemeClr val="dk1"/>
                </a:solidFill>
              </a:rPr>
              <a:t>Efetuar os mesmos passos das paragens superiores a 8h.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>
                <a:solidFill>
                  <a:schemeClr val="dk1"/>
                </a:solidFill>
              </a:rPr>
              <a:t>Pressionar </a:t>
            </a:r>
            <a:r>
              <a:rPr i="1" lang="pt-PT">
                <a:solidFill>
                  <a:schemeClr val="dk1"/>
                </a:solidFill>
              </a:rPr>
              <a:t>Exit</a:t>
            </a:r>
            <a:r>
              <a:rPr lang="pt-PT">
                <a:solidFill>
                  <a:schemeClr val="dk1"/>
                </a:solidFill>
              </a:rPr>
              <a:t> para sair do programa.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>
                <a:solidFill>
                  <a:schemeClr val="dk1"/>
                </a:solidFill>
              </a:rPr>
              <a:t>Desligar o computador.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AutoNum type="arabicPeriod"/>
            </a:pPr>
            <a:r>
              <a:rPr lang="pt-PT">
                <a:solidFill>
                  <a:schemeClr val="dk1"/>
                </a:solidFill>
              </a:rPr>
              <a:t>Certificar que a ponta dos aplicadores ficam mergulhadas em xileno.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lang="pt-PT" sz="1600">
                <a:solidFill>
                  <a:schemeClr val="dk1"/>
                </a:solidFill>
              </a:rPr>
              <a:t>Não despressurizar os baldes, em momento algum.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2025-09-23T10:20:17Z</dcterms:created>
  <dc:creator>Dias, Carlos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edc1c9-378e-46d2-aabb-de5286b8cba1_Enabled">
    <vt:lpwstr>true</vt:lpwstr>
  </property>
  <property fmtid="{D5CDD505-2E9C-101B-9397-08002B2CF9AE}" pid="3" name="MSIP_Label_37edc1c9-378e-46d2-aabb-de5286b8cba1_SetDate">
    <vt:lpwstr>2025-09-23T11:07:36Z</vt:lpwstr>
  </property>
  <property fmtid="{D5CDD505-2E9C-101B-9397-08002B2CF9AE}" pid="4" name="MSIP_Label_37edc1c9-378e-46d2-aabb-de5286b8cba1_Method">
    <vt:lpwstr>Privileged</vt:lpwstr>
  </property>
  <property fmtid="{D5CDD505-2E9C-101B-9397-08002B2CF9AE}" pid="5" name="MSIP_Label_37edc1c9-378e-46d2-aabb-de5286b8cba1_Name">
    <vt:lpwstr>Public</vt:lpwstr>
  </property>
  <property fmtid="{D5CDD505-2E9C-101B-9397-08002B2CF9AE}" pid="6" name="MSIP_Label_37edc1c9-378e-46d2-aabb-de5286b8cba1_SiteId">
    <vt:lpwstr>6b1311e5-123f-49db-acdf-8847c2d00bed</vt:lpwstr>
  </property>
  <property fmtid="{D5CDD505-2E9C-101B-9397-08002B2CF9AE}" pid="7" name="MSIP_Label_37edc1c9-378e-46d2-aabb-de5286b8cba1_ActionId">
    <vt:lpwstr>135fea68-1019-49b5-8094-6a406b4dad54</vt:lpwstr>
  </property>
  <property fmtid="{D5CDD505-2E9C-101B-9397-08002B2CF9AE}" pid="8" name="MSIP_Label_37edc1c9-378e-46d2-aabb-de5286b8cba1_ContentBits">
    <vt:lpwstr>0</vt:lpwstr>
  </property>
  <property fmtid="{D5CDD505-2E9C-101B-9397-08002B2CF9AE}" pid="9" name="MSIP_Label_37edc1c9-378e-46d2-aabb-de5286b8cba1_Tag">
    <vt:lpwstr>10, 0, 1, 1</vt:lpwstr>
  </property>
</Properties>
</file>